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60" r:id="rId3"/>
    <p:sldId id="263" r:id="rId4"/>
    <p:sldId id="264" r:id="rId5"/>
    <p:sldId id="369" r:id="rId6"/>
    <p:sldId id="319" r:id="rId7"/>
    <p:sldId id="370" r:id="rId8"/>
    <p:sldId id="371" r:id="rId9"/>
    <p:sldId id="300" r:id="rId10"/>
    <p:sldId id="297" r:id="rId11"/>
    <p:sldId id="356" r:id="rId12"/>
    <p:sldId id="354" r:id="rId13"/>
    <p:sldId id="355" r:id="rId14"/>
    <p:sldId id="357" r:id="rId15"/>
    <p:sldId id="373" r:id="rId16"/>
    <p:sldId id="374" r:id="rId17"/>
    <p:sldId id="375" r:id="rId18"/>
    <p:sldId id="376" r:id="rId19"/>
    <p:sldId id="358" r:id="rId20"/>
    <p:sldId id="286" r:id="rId21"/>
    <p:sldId id="318" r:id="rId22"/>
    <p:sldId id="308" r:id="rId23"/>
    <p:sldId id="309" r:id="rId24"/>
    <p:sldId id="338" r:id="rId25"/>
    <p:sldId id="321" r:id="rId26"/>
    <p:sldId id="332" r:id="rId27"/>
    <p:sldId id="377" r:id="rId28"/>
    <p:sldId id="283" r:id="rId29"/>
    <p:sldId id="323" r:id="rId30"/>
    <p:sldId id="359" r:id="rId31"/>
    <p:sldId id="360" r:id="rId32"/>
    <p:sldId id="282" r:id="rId33"/>
  </p:sldIdLst>
  <p:sldSz cx="11703050" cy="658495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23" autoAdjust="0"/>
    <p:restoredTop sz="93558" autoAdjust="0"/>
  </p:normalViewPr>
  <p:slideViewPr>
    <p:cSldViewPr snapToGrid="0">
      <p:cViewPr varScale="1">
        <p:scale>
          <a:sx n="93" d="100"/>
          <a:sy n="93" d="100"/>
        </p:scale>
        <p:origin x="45" y="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C3707-8C29-4AFD-A246-11570F2F05A0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63FD3-7DC3-40F8-9772-8B15FA0FF8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大家下午好，我今天分享的内容分三个方面，第一个是 </a:t>
            </a:r>
            <a:r>
              <a:rPr lang="en-US" altLang="zh-CN"/>
              <a:t>sail </a:t>
            </a:r>
            <a:r>
              <a:rPr lang="zh-CN" altLang="en-US"/>
              <a:t>的介绍，做这个是因为 </a:t>
            </a:r>
            <a:r>
              <a:rPr lang="en-US" altLang="zh-CN"/>
              <a:t>sail </a:t>
            </a:r>
            <a:r>
              <a:rPr lang="zh-CN" altLang="en-US"/>
              <a:t>本身很重要，而且已经发展了好几年，但是国内做这方面研究的人还比较少，很多 </a:t>
            </a:r>
            <a:r>
              <a:rPr lang="en-US" altLang="zh-CN"/>
              <a:t>riscv </a:t>
            </a:r>
            <a:r>
              <a:rPr lang="zh-CN" altLang="en-US"/>
              <a:t>相关的从业者都没有听说过
- 第二个是介绍一些目前 </a:t>
            </a:r>
            <a:r>
              <a:rPr lang="en-US" altLang="zh-CN"/>
              <a:t>sail </a:t>
            </a:r>
            <a:r>
              <a:rPr lang="zh-CN" altLang="en-US"/>
              <a:t>的使用方向，包括直接地用，还有需要经过进一步开发的使用
- 第三个是分享一些参与到 </a:t>
            </a:r>
            <a:r>
              <a:rPr lang="en-US" altLang="zh-CN"/>
              <a:t>sail </a:t>
            </a:r>
            <a:r>
              <a:rPr lang="zh-CN" altLang="en-US"/>
              <a:t>社区的方法
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首先为了贡献 </a:t>
            </a:r>
            <a:r>
              <a:rPr lang="en-US" altLang="zh-CN"/>
              <a:t>sail</a:t>
            </a:r>
            <a:r>
              <a:rPr lang="zh-CN" altLang="en-US"/>
              <a:t>-</a:t>
            </a:r>
            <a:r>
              <a:rPr lang="en-US" altLang="zh-CN"/>
              <a:t>model</a:t>
            </a:r>
            <a:r>
              <a:rPr lang="zh-CN" altLang="en-US"/>
              <a:t>，你必须了解一下 </a:t>
            </a:r>
            <a:r>
              <a:rPr lang="en-US" altLang="zh-CN"/>
              <a:t>sail </a:t>
            </a:r>
            <a:r>
              <a:rPr lang="zh-CN" altLang="en-US"/>
              <a:t>语言，和 </a:t>
            </a:r>
            <a:r>
              <a:rPr lang="en-US" altLang="zh-CN"/>
              <a:t>sail </a:t>
            </a:r>
            <a:r>
              <a:rPr lang="zh-CN" altLang="en-US"/>
              <a:t>编译器的基本概念</a:t>
            </a:r>
          </a:p>
          <a:p>
            <a:r>
              <a:rPr lang="zh-CN" altLang="en-US"/>
              <a:t>但是不用担心，虽然你能看到这张图片内容很多非常</a:t>
            </a:r>
            <a:r>
              <a:rPr lang="zh-CN" altLang="en-US" sz="1730">
                <a:solidFill>
                  <a:schemeClr val="tx1"/>
                </a:solidFill>
              </a:rPr>
              <a:t>多</a:t>
            </a:r>
            <a:r>
              <a:rPr lang="zh-CN" altLang="en-US"/>
              <a:t>，这只是体现了 </a:t>
            </a:r>
            <a:r>
              <a:rPr lang="en-US" altLang="zh-CN"/>
              <a:t>sail </a:t>
            </a:r>
            <a:r>
              <a:rPr lang="zh-CN" altLang="en-US"/>
              <a:t>编译器本身非常强大。</a:t>
            </a:r>
            <a:r>
              <a:rPr lang="en-US" altLang="zh-CN"/>
              <a:t>sail </a:t>
            </a:r>
            <a:r>
              <a:rPr lang="zh-CN" altLang="en-US"/>
              <a:t>语法本身非常简单</a:t>
            </a:r>
          </a:p>
          <a:p>
            <a:r>
              <a:rPr lang="zh-CN" altLang="en-US"/>
              <a:t>
让我们先快速过一下这张图的内容
- 上面的红色部分使用是 </a:t>
            </a:r>
            <a:r>
              <a:rPr lang="en-US" altLang="zh-CN"/>
              <a:t>sail </a:t>
            </a:r>
            <a:r>
              <a:rPr lang="zh-CN" altLang="en-US"/>
              <a:t>语言的项目， 比如 </a:t>
            </a:r>
            <a:r>
              <a:rPr lang="en-US" altLang="zh-CN"/>
              <a:t>RISCV / MIPS / CHERIOT </a:t>
            </a:r>
            <a:r>
              <a:rPr lang="zh-CN" altLang="en-US"/>
              <a:t>这些 </a:t>
            </a:r>
            <a:r>
              <a:rPr lang="en-US" altLang="zh-CN"/>
              <a:t>ISA </a:t>
            </a:r>
            <a:r>
              <a:rPr lang="zh-CN" altLang="en-US"/>
              <a:t>直接通过 </a:t>
            </a:r>
            <a:r>
              <a:rPr lang="en-US" altLang="zh-CN"/>
              <a:t>sail </a:t>
            </a:r>
            <a:r>
              <a:rPr lang="zh-CN" altLang="en-US"/>
              <a:t>编写，</a:t>
            </a:r>
            <a:r>
              <a:rPr lang="en-US" altLang="zh-CN"/>
              <a:t>X86/ARM </a:t>
            </a:r>
            <a:r>
              <a:rPr lang="zh-CN" altLang="en-US"/>
              <a:t>等可以通过工具转换为 </a:t>
            </a:r>
            <a:r>
              <a:rPr lang="en-US" altLang="zh-CN"/>
              <a:t>sail
</a:t>
            </a:r>
            <a:r>
              <a:rPr lang="zh-CN" altLang="en-US"/>
              <a:t>- 下面的黄色是 </a:t>
            </a:r>
            <a:r>
              <a:rPr lang="en-US" altLang="zh-CN"/>
              <a:t>sail </a:t>
            </a:r>
            <a:r>
              <a:rPr lang="zh-CN" altLang="en-US"/>
              <a:t>编译器的编译目标
- </a:t>
            </a:r>
            <a:r>
              <a:rPr lang="en-US" altLang="zh-CN"/>
              <a:t>sail </a:t>
            </a:r>
            <a:r>
              <a:rPr lang="zh-CN" altLang="en-US"/>
              <a:t>可以编译为模拟器
- </a:t>
            </a:r>
            <a:r>
              <a:rPr lang="en-US" altLang="zh-CN"/>
              <a:t>sail </a:t>
            </a:r>
            <a:r>
              <a:rPr lang="zh-CN" altLang="en-US"/>
              <a:t>还可以编译为各种定理证明其，</a:t>
            </a:r>
            <a:r>
              <a:rPr lang="en-US" altLang="zh-CN"/>
              <a:t>SMT</a:t>
            </a:r>
            <a:r>
              <a:rPr lang="zh-CN" altLang="en-US"/>
              <a:t>，并且可以自动生成文档，测试
- </a:t>
            </a:r>
            <a:r>
              <a:rPr lang="en-US" altLang="zh-CN"/>
              <a:t>sail </a:t>
            </a:r>
            <a:r>
              <a:rPr lang="zh-CN" altLang="en-US"/>
              <a:t>还能生成 </a:t>
            </a:r>
            <a:r>
              <a:rPr lang="en-US" altLang="zh-CN"/>
              <a:t>systemverilog </a:t>
            </a:r>
            <a:r>
              <a:rPr lang="zh-CN" altLang="en-US"/>
              <a:t>，用于仿真，你们可以直接去仓库下查看最新进展，很多 </a:t>
            </a:r>
            <a:r>
              <a:rPr lang="en-US" altLang="zh-CN"/>
              <a:t>EDA </a:t>
            </a:r>
            <a:r>
              <a:rPr lang="zh-CN" altLang="en-US"/>
              <a:t>公司和大学都对这部分抱有兴趣
我们今天分享的内容只会重点在于模拟器这部分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>
                <a:solidFill>
                  <a:schemeClr val="tx1"/>
                </a:solidFill>
              </a:rPr>
              <a:t>首先要明确一点是，</a:t>
            </a:r>
            <a:r>
              <a:rPr lang="en-US" altLang="zh-CN" sz="1730">
                <a:solidFill>
                  <a:schemeClr val="tx1"/>
                </a:solidFill>
              </a:rPr>
              <a:t>sail </a:t>
            </a:r>
            <a:r>
              <a:rPr lang="zh-CN" altLang="en-US" sz="1730">
                <a:solidFill>
                  <a:schemeClr val="tx1"/>
                </a:solidFill>
              </a:rPr>
              <a:t>不会直接编译为二进制 或者 .o 目标文件，他可以编译为 C 语言或者是 Ocaml 语言的源代码文件，有点类似代码生成器， 不过确实经过了 </a:t>
            </a:r>
            <a:r>
              <a:rPr lang="en-US" altLang="zh-CN" sz="1730">
                <a:solidFill>
                  <a:schemeClr val="tx1"/>
                </a:solidFill>
              </a:rPr>
              <a:t>ast </a:t>
            </a:r>
            <a:r>
              <a:rPr lang="zh-CN" altLang="en-US" sz="1730">
                <a:solidFill>
                  <a:schemeClr val="tx1"/>
                </a:solidFill>
              </a:rPr>
              <a:t>语法树转化，优化等等步骤
你可以再通过 gcc 把他编译成模拟器或者目标文件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当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你</a:t>
            </a:r>
            <a:r>
              <a:rPr lang="zh-CN" altLang="en-US" sz="1730" dirty="0">
                <a:solidFill>
                  <a:schemeClr val="tx1"/>
                </a:solidFill>
              </a:rPr>
              <a:t>第一眼 sail-riscv 仓库，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在</a:t>
            </a:r>
            <a:r>
              <a:rPr lang="en-US" altLang="zh-CN" sz="1730" dirty="0">
                <a:solidFill>
                  <a:schemeClr val="tx1"/>
                </a:solidFill>
              </a:rPr>
              <a:t>README </a:t>
            </a:r>
            <a:r>
              <a:rPr lang="zh-CN" altLang="en-US" sz="1730" dirty="0">
                <a:solidFill>
                  <a:schemeClr val="tx1"/>
                </a:solidFill>
              </a:rPr>
              <a:t>里说明了以下内容，
它可以运行一些 </a:t>
            </a:r>
            <a:r>
              <a:rPr lang="en-US" altLang="zh-CN" sz="1730" dirty="0">
                <a:solidFill>
                  <a:schemeClr val="tx1"/>
                </a:solidFill>
              </a:rPr>
              <a:t>ELF </a:t>
            </a:r>
            <a:r>
              <a:rPr lang="zh-CN" altLang="en-US" sz="1730" dirty="0">
                <a:solidFill>
                  <a:schemeClr val="tx1"/>
                </a:solidFill>
              </a:rPr>
              <a:t>文件，</a:t>
            </a:r>
            <a:r>
              <a:rPr lang="en-US" altLang="zh-CN" sz="1730" dirty="0">
                <a:solidFill>
                  <a:schemeClr val="tx1"/>
                </a:solidFill>
              </a:rPr>
              <a:t>boot </a:t>
            </a:r>
            <a:r>
              <a:rPr lang="zh-CN" altLang="en-US" sz="1730" dirty="0">
                <a:solidFill>
                  <a:schemeClr val="tx1"/>
                </a:solidFill>
              </a:rPr>
              <a:t>操作系统
并且，如果你按照说明编译整个模型，你会得到一个 </a:t>
            </a:r>
            <a:r>
              <a:rPr lang="en-US" altLang="zh-CN" sz="1730" dirty="0">
                <a:solidFill>
                  <a:schemeClr val="tx1"/>
                </a:solidFill>
              </a:rPr>
              <a:t>riscv_sim_RV64
</a:t>
            </a:r>
            <a:r>
              <a:rPr lang="zh-CN" altLang="en-US" sz="1730" dirty="0">
                <a:solidFill>
                  <a:schemeClr val="tx1"/>
                </a:solidFill>
              </a:rPr>
              <a:t>你现在会感到有些失望，为什么又是一个模拟器，我们已经有了非常多的模拟器，甚至每个都有自己的特点</a:t>
            </a:r>
            <a:endParaRPr lang="en-US" altLang="zh-CN" sz="1730" dirty="0">
              <a:solidFill>
                <a:schemeClr val="tx1"/>
              </a:solidFill>
            </a:endParaRPr>
          </a:p>
          <a:p>
            <a:r>
              <a:rPr lang="zh-CN" altLang="en-US" sz="1730" dirty="0">
                <a:solidFill>
                  <a:schemeClr val="tx1"/>
                </a:solidFill>
              </a:rPr>
              <a:t>- </a:t>
            </a:r>
            <a:r>
              <a:rPr lang="en-US" altLang="zh-CN" sz="1730" dirty="0">
                <a:solidFill>
                  <a:schemeClr val="tx1"/>
                </a:solidFill>
              </a:rPr>
              <a:t>spike</a:t>
            </a:r>
            <a:r>
              <a:rPr lang="zh-CN" altLang="en-US" sz="1730" dirty="0">
                <a:solidFill>
                  <a:schemeClr val="tx1"/>
                </a:solidFill>
              </a:rPr>
              <a:t>：最精确的模型</a:t>
            </a:r>
          </a:p>
          <a:p>
            <a:r>
              <a:rPr lang="zh-CN" altLang="en-US" sz="1730" dirty="0">
                <a:solidFill>
                  <a:schemeClr val="tx1"/>
                </a:solidFill>
              </a:rPr>
              <a:t>- </a:t>
            </a:r>
            <a:r>
              <a:rPr lang="en-US" altLang="zh-CN" sz="1730" dirty="0">
                <a:solidFill>
                  <a:schemeClr val="tx1"/>
                </a:solidFill>
              </a:rPr>
              <a:t>p: </a:t>
            </a:r>
            <a:r>
              <a:rPr lang="zh-CN" altLang="en-US" sz="1730" dirty="0">
                <a:solidFill>
                  <a:schemeClr val="tx1"/>
                </a:solidFill>
              </a:rPr>
              <a:t>最快的模型</a:t>
            </a:r>
          </a:p>
          <a:p>
            <a:r>
              <a:rPr lang="zh-CN" altLang="en-US" sz="1730" dirty="0">
                <a:solidFill>
                  <a:schemeClr val="tx1"/>
                </a:solidFill>
              </a:rPr>
              <a:t>- </a:t>
            </a:r>
            <a:r>
              <a:rPr lang="en-US" altLang="zh-CN" sz="1730" dirty="0">
                <a:solidFill>
                  <a:schemeClr val="tx1"/>
                </a:solidFill>
              </a:rPr>
              <a:t>qemu: </a:t>
            </a:r>
            <a:r>
              <a:rPr lang="zh-CN" altLang="en-US" sz="1730" dirty="0">
                <a:solidFill>
                  <a:schemeClr val="tx1"/>
                </a:solidFill>
              </a:rPr>
              <a:t>所有人都用它启动操作系统
为什么又要做一个新的模拟器</a:t>
            </a:r>
            <a:r>
              <a:rPr lang="en-US" altLang="zh-CN" sz="1730" dirty="0">
                <a:solidFill>
                  <a:schemeClr val="tx1"/>
                </a:solidFill>
              </a:rPr>
              <a:t>
所以现在我要澄清的一点是，Sail 可以编译为模拟器</a:t>
            </a:r>
          </a:p>
          <a:p>
            <a:r>
              <a:rPr lang="zh-CN" altLang="en-US" sz="1730" dirty="0">
                <a:solidFill>
                  <a:schemeClr val="tx1"/>
                </a:solidFill>
              </a:rPr>
              <a:t>但它绝对不仅仅是一个模拟器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第二个用途是运行 </a:t>
            </a:r>
            <a:r>
              <a:rPr lang="en-US" altLang="zh-CN" sz="1730" dirty="0">
                <a:solidFill>
                  <a:schemeClr val="tx1"/>
                </a:solidFill>
              </a:rPr>
              <a:t>riscv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arch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test </a:t>
            </a:r>
            <a:r>
              <a:rPr lang="zh-CN" altLang="en-US" sz="1730" dirty="0">
                <a:solidFill>
                  <a:schemeClr val="tx1"/>
                </a:solidFill>
              </a:rPr>
              <a:t>这个合规性测试，它的大致原理是 使用 用户的 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实现和 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同时运行相同的测试文件，比较生成的签名是否一致，如果不一致，则意味着用户的 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实现是不合规的。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首先，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是一个开源项目，代码公开在 </a:t>
            </a:r>
            <a:r>
              <a:rPr lang="en-US" altLang="zh-CN" sz="1730" dirty="0">
                <a:solidFill>
                  <a:schemeClr val="tx1"/>
                </a:solidFill>
              </a:rPr>
              <a:t>github </a:t>
            </a:r>
            <a:r>
              <a:rPr lang="zh-CN" altLang="en-US" sz="1730" dirty="0">
                <a:solidFill>
                  <a:schemeClr val="tx1"/>
                </a:solidFill>
              </a:rPr>
              <a:t>上，在 </a:t>
            </a:r>
            <a:r>
              <a:rPr lang="en-US" altLang="zh-CN" sz="1730" dirty="0">
                <a:solidFill>
                  <a:schemeClr val="tx1"/>
                </a:solidFill>
              </a:rPr>
              <a:t>2019 </a:t>
            </a:r>
            <a:r>
              <a:rPr lang="zh-CN" altLang="en-US" sz="1730" dirty="0">
                <a:solidFill>
                  <a:schemeClr val="tx1"/>
                </a:solidFill>
              </a:rPr>
              <a:t>年从五个相同的实现中脱引而出，被 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基金会接管
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第三个例子是直接基于 </a:t>
            </a:r>
            <a:r>
              <a:rPr lang="en-US" altLang="zh-CN" dirty="0"/>
              <a:t>sail</a:t>
            </a:r>
            <a:r>
              <a:rPr lang="zh-CN" altLang="en-US" dirty="0"/>
              <a:t>-</a:t>
            </a:r>
            <a:r>
              <a:rPr lang="en-US" altLang="zh-CN" dirty="0"/>
              <a:t>model </a:t>
            </a:r>
            <a:r>
              <a:rPr lang="zh-CN" altLang="en-US" dirty="0"/>
              <a:t>进行开发
直接基于 </a:t>
            </a:r>
            <a:r>
              <a:rPr lang="en-US" altLang="zh-CN" dirty="0"/>
              <a:t>sail </a:t>
            </a:r>
            <a:r>
              <a:rPr lang="zh-CN" altLang="en-US" dirty="0"/>
              <a:t>开发带来的好处就是
</a:t>
            </a:r>
            <a:r>
              <a:rPr lang="en-US" altLang="zh-CN" dirty="0"/>
              <a:t>1. </a:t>
            </a:r>
            <a:r>
              <a:rPr lang="zh-CN" altLang="en-US" dirty="0"/>
              <a:t>非常简单
</a:t>
            </a:r>
            <a:r>
              <a:rPr lang="en-US" altLang="zh-CN" dirty="0"/>
              <a:t>2. </a:t>
            </a:r>
            <a:r>
              <a:rPr lang="zh-CN" altLang="en-US" dirty="0"/>
              <a:t>绝对正确。你可以最直接享受到 </a:t>
            </a:r>
            <a:r>
              <a:rPr lang="en-US" altLang="zh-CN" dirty="0"/>
              <a:t>sail</a:t>
            </a:r>
            <a:r>
              <a:rPr lang="zh-CN" altLang="en-US" dirty="0"/>
              <a:t>-</a:t>
            </a:r>
            <a:r>
              <a:rPr lang="en-US" altLang="zh-CN" dirty="0"/>
              <a:t>model </a:t>
            </a:r>
            <a:r>
              <a:rPr lang="zh-CN" altLang="en-US" dirty="0"/>
              <a:t>这个权威模型带来的好处，你可以使用里面绝对标准的 </a:t>
            </a:r>
            <a:r>
              <a:rPr lang="en-US" altLang="zh-CN" dirty="0"/>
              <a:t>encoder/decoder</a:t>
            </a:r>
            <a:r>
              <a:rPr lang="zh-CN" altLang="en-US" dirty="0"/>
              <a:t>，</a:t>
            </a:r>
            <a:r>
              <a:rPr lang="en-US" altLang="zh-CN" dirty="0"/>
              <a:t>step</a:t>
            </a:r>
            <a:r>
              <a:rPr lang="zh-CN" altLang="en-US" dirty="0"/>
              <a:t>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首先为了贡献 </a:t>
            </a:r>
            <a:r>
              <a:rPr lang="en-US" altLang="zh-CN"/>
              <a:t>sail</a:t>
            </a:r>
            <a:r>
              <a:rPr lang="zh-CN" altLang="en-US"/>
              <a:t>-</a:t>
            </a:r>
            <a:r>
              <a:rPr lang="en-US" altLang="zh-CN"/>
              <a:t>model</a:t>
            </a:r>
            <a:r>
              <a:rPr lang="zh-CN" altLang="en-US"/>
              <a:t>，你必须了解一下 </a:t>
            </a:r>
            <a:r>
              <a:rPr lang="en-US" altLang="zh-CN"/>
              <a:t>sail </a:t>
            </a:r>
            <a:r>
              <a:rPr lang="zh-CN" altLang="en-US"/>
              <a:t>语言，和 </a:t>
            </a:r>
            <a:r>
              <a:rPr lang="en-US" altLang="zh-CN"/>
              <a:t>sail </a:t>
            </a:r>
            <a:r>
              <a:rPr lang="zh-CN" altLang="en-US"/>
              <a:t>编译器的基本概念</a:t>
            </a:r>
          </a:p>
          <a:p>
            <a:r>
              <a:rPr lang="zh-CN" altLang="en-US"/>
              <a:t>但是不用担心，虽然你能看到这张图片内容很多非常</a:t>
            </a:r>
            <a:r>
              <a:rPr lang="zh-CN" altLang="en-US" sz="1730">
                <a:solidFill>
                  <a:schemeClr val="tx1"/>
                </a:solidFill>
              </a:rPr>
              <a:t>多</a:t>
            </a:r>
            <a:r>
              <a:rPr lang="zh-CN" altLang="en-US"/>
              <a:t>，这只是体现了 </a:t>
            </a:r>
            <a:r>
              <a:rPr lang="en-US" altLang="zh-CN"/>
              <a:t>sail </a:t>
            </a:r>
            <a:r>
              <a:rPr lang="zh-CN" altLang="en-US"/>
              <a:t>编译器本身非常强大。</a:t>
            </a:r>
            <a:r>
              <a:rPr lang="en-US" altLang="zh-CN"/>
              <a:t>sail </a:t>
            </a:r>
            <a:r>
              <a:rPr lang="zh-CN" altLang="en-US"/>
              <a:t>语法本身非常简单</a:t>
            </a:r>
          </a:p>
          <a:p>
            <a:r>
              <a:rPr lang="zh-CN" altLang="en-US"/>
              <a:t>
让我们先快速过一下这张图的内容
- 上面的红色部分使用是 </a:t>
            </a:r>
            <a:r>
              <a:rPr lang="en-US" altLang="zh-CN"/>
              <a:t>sail </a:t>
            </a:r>
            <a:r>
              <a:rPr lang="zh-CN" altLang="en-US"/>
              <a:t>语言的项目， 比如 </a:t>
            </a:r>
            <a:r>
              <a:rPr lang="en-US" altLang="zh-CN"/>
              <a:t>RISCV / MIPS / CHERIOT </a:t>
            </a:r>
            <a:r>
              <a:rPr lang="zh-CN" altLang="en-US"/>
              <a:t>这些 </a:t>
            </a:r>
            <a:r>
              <a:rPr lang="en-US" altLang="zh-CN"/>
              <a:t>ISA </a:t>
            </a:r>
            <a:r>
              <a:rPr lang="zh-CN" altLang="en-US"/>
              <a:t>直接通过 </a:t>
            </a:r>
            <a:r>
              <a:rPr lang="en-US" altLang="zh-CN"/>
              <a:t>sail </a:t>
            </a:r>
            <a:r>
              <a:rPr lang="zh-CN" altLang="en-US"/>
              <a:t>编写，</a:t>
            </a:r>
            <a:r>
              <a:rPr lang="en-US" altLang="zh-CN"/>
              <a:t>X86/ARM </a:t>
            </a:r>
            <a:r>
              <a:rPr lang="zh-CN" altLang="en-US"/>
              <a:t>等可以通过工具转换为 </a:t>
            </a:r>
            <a:r>
              <a:rPr lang="en-US" altLang="zh-CN"/>
              <a:t>sail
</a:t>
            </a:r>
            <a:r>
              <a:rPr lang="zh-CN" altLang="en-US"/>
              <a:t>- 下面的黄色是 </a:t>
            </a:r>
            <a:r>
              <a:rPr lang="en-US" altLang="zh-CN"/>
              <a:t>sail </a:t>
            </a:r>
            <a:r>
              <a:rPr lang="zh-CN" altLang="en-US"/>
              <a:t>编译器的编译目标
- </a:t>
            </a:r>
            <a:r>
              <a:rPr lang="en-US" altLang="zh-CN"/>
              <a:t>sail </a:t>
            </a:r>
            <a:r>
              <a:rPr lang="zh-CN" altLang="en-US"/>
              <a:t>可以编译为模拟器
- </a:t>
            </a:r>
            <a:r>
              <a:rPr lang="en-US" altLang="zh-CN"/>
              <a:t>sail </a:t>
            </a:r>
            <a:r>
              <a:rPr lang="zh-CN" altLang="en-US"/>
              <a:t>还可以编译为各种定理证明其，</a:t>
            </a:r>
            <a:r>
              <a:rPr lang="en-US" altLang="zh-CN"/>
              <a:t>SMT</a:t>
            </a:r>
            <a:r>
              <a:rPr lang="zh-CN" altLang="en-US"/>
              <a:t>，并且可以自动生成文档，测试
- </a:t>
            </a:r>
            <a:r>
              <a:rPr lang="en-US" altLang="zh-CN"/>
              <a:t>sail </a:t>
            </a:r>
            <a:r>
              <a:rPr lang="zh-CN" altLang="en-US"/>
              <a:t>还能生成 </a:t>
            </a:r>
            <a:r>
              <a:rPr lang="en-US" altLang="zh-CN"/>
              <a:t>systemverilog </a:t>
            </a:r>
            <a:r>
              <a:rPr lang="zh-CN" altLang="en-US"/>
              <a:t>，用于仿真，你们可以直接去仓库下查看最新进展，很多 </a:t>
            </a:r>
            <a:r>
              <a:rPr lang="en-US" altLang="zh-CN"/>
              <a:t>EDA </a:t>
            </a:r>
            <a:r>
              <a:rPr lang="zh-CN" altLang="en-US"/>
              <a:t>公司和大学都对这部分抱有兴趣
我们今天分享的内容只会重点在于模拟器这部分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首先，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是一个开源项目，代码公开在 </a:t>
            </a:r>
            <a:r>
              <a:rPr lang="en-US" altLang="zh-CN" sz="1730" dirty="0">
                <a:solidFill>
                  <a:schemeClr val="tx1"/>
                </a:solidFill>
              </a:rPr>
              <a:t>github </a:t>
            </a:r>
            <a:r>
              <a:rPr lang="zh-CN" altLang="en-US" sz="1730" dirty="0">
                <a:solidFill>
                  <a:schemeClr val="tx1"/>
                </a:solidFill>
              </a:rPr>
              <a:t>上，它最初由英国剑桥开发，在 </a:t>
            </a:r>
            <a:r>
              <a:rPr lang="en-US" altLang="zh-CN" sz="1730" dirty="0">
                <a:solidFill>
                  <a:schemeClr val="tx1"/>
                </a:solidFill>
              </a:rPr>
              <a:t>2019 </a:t>
            </a:r>
            <a:r>
              <a:rPr lang="zh-CN" altLang="en-US" sz="1730" dirty="0">
                <a:solidFill>
                  <a:schemeClr val="tx1"/>
                </a:solidFill>
              </a:rPr>
              <a:t>年从五个相同的实现中脱引而出，RISC-V 基金会选择了 Sail 模型作为其官方正式规范
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所以请允许我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重新介绍一下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model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，原文</a:t>
            </a:r>
            <a:r>
              <a:rPr lang="zh-CN" altLang="en-US" sz="1730" dirty="0">
                <a:solidFill>
                  <a:schemeClr val="tx1"/>
                </a:solidFill>
              </a:rPr>
              <a:t>是这么描述的，</a:t>
            </a:r>
            <a:r>
              <a:rPr lang="en-US" altLang="zh-CN" sz="1730" dirty="0">
                <a:solidFill>
                  <a:schemeClr val="tx1"/>
                </a:solidFill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model </a:t>
            </a:r>
            <a:r>
              <a:rPr lang="zh-CN" altLang="en-US" sz="1730" dirty="0">
                <a:solidFill>
                  <a:schemeClr val="tx1"/>
                </a:solidFill>
              </a:rPr>
              <a:t>是 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架构的正式规范，使用 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语言编写
</a:t>
            </a:r>
            <a:r>
              <a:rPr lang="en-US" altLang="zh-CN" sz="1730" dirty="0">
                <a:solidFill>
                  <a:schemeClr val="tx1"/>
                </a:solidFill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V ISA </a:t>
            </a:r>
            <a:r>
              <a:rPr lang="zh-CN" altLang="en-US" sz="1730" dirty="0">
                <a:solidFill>
                  <a:schemeClr val="tx1"/>
                </a:solidFill>
              </a:rPr>
              <a:t>形式规范是 </a:t>
            </a:r>
            <a:r>
              <a:rPr lang="en-US" altLang="zh-CN" sz="1730" dirty="0">
                <a:solidFill>
                  <a:schemeClr val="tx1"/>
                </a:solidFill>
              </a:rPr>
              <a:t>ISA </a:t>
            </a:r>
            <a:r>
              <a:rPr lang="zh-CN" altLang="en-US" sz="1730" dirty="0">
                <a:solidFill>
                  <a:schemeClr val="tx1"/>
                </a:solidFill>
              </a:rPr>
              <a:t>的一个纯函数、精确且正式的简单规范。
- “纯粹函数式”意味着它仅描述指令的函数语义，而不试图捕捉实现属性，如性能、面积、功耗等。因此，它在功能上与 </a:t>
            </a:r>
            <a:r>
              <a:rPr lang="en-US" altLang="zh-CN" sz="1730" dirty="0">
                <a:solidFill>
                  <a:schemeClr val="tx1"/>
                </a:solidFill>
              </a:rPr>
              <a:t>ISA </a:t>
            </a:r>
            <a:r>
              <a:rPr lang="zh-CN" altLang="en-US" sz="1730" dirty="0">
                <a:solidFill>
                  <a:schemeClr val="tx1"/>
                </a:solidFill>
              </a:rPr>
              <a:t>的文本规范以及 </a:t>
            </a:r>
            <a:r>
              <a:rPr lang="en-US" altLang="zh-CN" sz="1730" dirty="0">
                <a:solidFill>
                  <a:schemeClr val="tx1"/>
                </a:solidFill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V </a:t>
            </a:r>
            <a:r>
              <a:rPr lang="zh-CN" altLang="en-US" sz="1730" dirty="0">
                <a:solidFill>
                  <a:schemeClr val="tx1"/>
                </a:solidFill>
              </a:rPr>
              <a:t>二进制文件的纯粹函数模拟器扮演着类似的角色。
- “精确和正式”意味着它是用一种正式语言编写的，该语言本身具有清晰的语义；它是可执行的，并且可以被正式工具进行操作的机器可读。 当然，它应该是精确、完整和明确的。
    - 这就是它与文本规范和大多数生产模拟器不同的地方。
    - </a:t>
            </a:r>
            <a:r>
              <a:rPr lang="en-US" altLang="zh-CN" sz="1730" dirty="0">
                <a:solidFill>
                  <a:schemeClr val="tx1"/>
                </a:solidFill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讲不得不以某种方式实现 </a:t>
            </a:r>
            <a:r>
              <a:rPr lang="en-US" altLang="zh-CN" sz="1730" dirty="0">
                <a:solidFill>
                  <a:schemeClr val="tx1"/>
                </a:solidFill>
              </a:rPr>
              <a:t>spec </a:t>
            </a:r>
            <a:r>
              <a:rPr lang="zh-CN" altLang="en-US" sz="1730" dirty="0">
                <a:solidFill>
                  <a:schemeClr val="tx1"/>
                </a:solidFill>
              </a:rPr>
              <a:t>的未定义行为
- “简单”意味着它应该被广泛的受众理解和使用——不仅仅是正式方法的专家，还有汇编语言程序员、编译器作者和硬件设计师，他们中的许多人可能没有正式方法的背景，也可能没有兴趣或时间去获取这种背景。
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所以请允许我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重新介绍一下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model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，原文</a:t>
            </a:r>
            <a:r>
              <a:rPr lang="zh-CN" altLang="en-US" sz="1730" dirty="0">
                <a:solidFill>
                  <a:schemeClr val="tx1"/>
                </a:solidFill>
              </a:rPr>
              <a:t>是这么描述的，</a:t>
            </a:r>
            <a:r>
              <a:rPr lang="en-US" altLang="zh-CN" sz="1730" dirty="0">
                <a:solidFill>
                  <a:schemeClr val="tx1"/>
                </a:solidFill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model </a:t>
            </a:r>
            <a:r>
              <a:rPr lang="zh-CN" altLang="en-US" sz="1730" dirty="0">
                <a:solidFill>
                  <a:schemeClr val="tx1"/>
                </a:solidFill>
              </a:rPr>
              <a:t>是 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架构的正式规范，使用 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语言编写
</a:t>
            </a:r>
            <a:r>
              <a:rPr lang="en-US" altLang="zh-CN" sz="1730" dirty="0">
                <a:solidFill>
                  <a:schemeClr val="tx1"/>
                </a:solidFill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V ISA </a:t>
            </a:r>
            <a:r>
              <a:rPr lang="zh-CN" altLang="en-US" sz="1730" dirty="0">
                <a:solidFill>
                  <a:schemeClr val="tx1"/>
                </a:solidFill>
              </a:rPr>
              <a:t>形式规范是 </a:t>
            </a:r>
            <a:r>
              <a:rPr lang="en-US" altLang="zh-CN" sz="1730" dirty="0">
                <a:solidFill>
                  <a:schemeClr val="tx1"/>
                </a:solidFill>
              </a:rPr>
              <a:t>ISA </a:t>
            </a:r>
            <a:r>
              <a:rPr lang="zh-CN" altLang="en-US" sz="1730" dirty="0">
                <a:solidFill>
                  <a:schemeClr val="tx1"/>
                </a:solidFill>
              </a:rPr>
              <a:t>的一个纯函数、精确且正式的简单规范。
- “纯粹函数式”意味着它仅描述指令的函数语义，而不试图捕捉实现属性，如性能、面积、功耗等。因此，它在功能上与 </a:t>
            </a:r>
            <a:r>
              <a:rPr lang="en-US" altLang="zh-CN" sz="1730" dirty="0">
                <a:solidFill>
                  <a:schemeClr val="tx1"/>
                </a:solidFill>
              </a:rPr>
              <a:t>ISA </a:t>
            </a:r>
            <a:r>
              <a:rPr lang="zh-CN" altLang="en-US" sz="1730" dirty="0">
                <a:solidFill>
                  <a:schemeClr val="tx1"/>
                </a:solidFill>
              </a:rPr>
              <a:t>的文本规范以及 </a:t>
            </a:r>
            <a:r>
              <a:rPr lang="en-US" altLang="zh-CN" sz="1730" dirty="0">
                <a:solidFill>
                  <a:schemeClr val="tx1"/>
                </a:solidFill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V </a:t>
            </a:r>
            <a:r>
              <a:rPr lang="zh-CN" altLang="en-US" sz="1730" dirty="0">
                <a:solidFill>
                  <a:schemeClr val="tx1"/>
                </a:solidFill>
              </a:rPr>
              <a:t>二进制文件的纯粹函数模拟器扮演着类似的角色。
- “精确和正式”意味着它是用一种正式语言编写的，该语言本身具有清晰的语义；它是可执行的，并且可以被正式工具进行操作的机器可读。 当然，它应该是精确、完整和明确的。
    - 这就是它与文本规范和大多数生产模拟器不同的地方。
    - </a:t>
            </a:r>
            <a:r>
              <a:rPr lang="en-US" altLang="zh-CN" sz="1730" dirty="0">
                <a:solidFill>
                  <a:schemeClr val="tx1"/>
                </a:solidFill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讲不得不以某种方式实现 </a:t>
            </a:r>
            <a:r>
              <a:rPr lang="en-US" altLang="zh-CN" sz="1730" dirty="0">
                <a:solidFill>
                  <a:schemeClr val="tx1"/>
                </a:solidFill>
              </a:rPr>
              <a:t>spec </a:t>
            </a:r>
            <a:r>
              <a:rPr lang="zh-CN" altLang="en-US" sz="1730" dirty="0">
                <a:solidFill>
                  <a:schemeClr val="tx1"/>
                </a:solidFill>
              </a:rPr>
              <a:t>的未定义行为
- “简单”意味着它应该被广泛的受众理解和使用——不仅仅是正式方法的专家，还有汇编语言程序员、编译器作者和硬件设计师，他们中的许多人可能没有正式方法的背景，也可能没有兴趣或时间去获取这种背景。
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所以请允许我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重新介绍一下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model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，原文</a:t>
            </a:r>
            <a:r>
              <a:rPr lang="zh-CN" altLang="en-US" sz="1730" dirty="0">
                <a:solidFill>
                  <a:schemeClr val="tx1"/>
                </a:solidFill>
              </a:rPr>
              <a:t>是这么描述的，</a:t>
            </a:r>
            <a:r>
              <a:rPr lang="en-US" altLang="zh-CN" sz="1730" dirty="0">
                <a:solidFill>
                  <a:schemeClr val="tx1"/>
                </a:solidFill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model </a:t>
            </a:r>
            <a:r>
              <a:rPr lang="zh-CN" altLang="en-US" sz="1730" dirty="0">
                <a:solidFill>
                  <a:schemeClr val="tx1"/>
                </a:solidFill>
              </a:rPr>
              <a:t>是 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架构的正式规范，使用 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语言编写
</a:t>
            </a:r>
            <a:r>
              <a:rPr lang="en-US" altLang="zh-CN" sz="1730" dirty="0">
                <a:solidFill>
                  <a:schemeClr val="tx1"/>
                </a:solidFill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V ISA </a:t>
            </a:r>
            <a:r>
              <a:rPr lang="zh-CN" altLang="en-US" sz="1730" dirty="0">
                <a:solidFill>
                  <a:schemeClr val="tx1"/>
                </a:solidFill>
              </a:rPr>
              <a:t>形式规范是 </a:t>
            </a:r>
            <a:r>
              <a:rPr lang="en-US" altLang="zh-CN" sz="1730" dirty="0">
                <a:solidFill>
                  <a:schemeClr val="tx1"/>
                </a:solidFill>
              </a:rPr>
              <a:t>ISA </a:t>
            </a:r>
            <a:r>
              <a:rPr lang="zh-CN" altLang="en-US" sz="1730" dirty="0">
                <a:solidFill>
                  <a:schemeClr val="tx1"/>
                </a:solidFill>
              </a:rPr>
              <a:t>的一个纯函数、精确且正式的简单规范。
- “纯粹函数式”意味着它仅描述指令的函数语义，而不试图捕捉实现属性，如性能、面积、功耗等。因此，它在功能上与 </a:t>
            </a:r>
            <a:r>
              <a:rPr lang="en-US" altLang="zh-CN" sz="1730" dirty="0">
                <a:solidFill>
                  <a:schemeClr val="tx1"/>
                </a:solidFill>
              </a:rPr>
              <a:t>ISA </a:t>
            </a:r>
            <a:r>
              <a:rPr lang="zh-CN" altLang="en-US" sz="1730" dirty="0">
                <a:solidFill>
                  <a:schemeClr val="tx1"/>
                </a:solidFill>
              </a:rPr>
              <a:t>的文本规范以及 </a:t>
            </a:r>
            <a:r>
              <a:rPr lang="en-US" altLang="zh-CN" sz="1730" dirty="0">
                <a:solidFill>
                  <a:schemeClr val="tx1"/>
                </a:solidFill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V </a:t>
            </a:r>
            <a:r>
              <a:rPr lang="zh-CN" altLang="en-US" sz="1730" dirty="0">
                <a:solidFill>
                  <a:schemeClr val="tx1"/>
                </a:solidFill>
              </a:rPr>
              <a:t>二进制文件的纯粹函数模拟器扮演着类似的角色。
- “精确和正式”意味着它是用一种正式语言编写的，该语言本身具有清晰的语义；它是可执行的，并且可以被正式工具进行操作的机器可读。 当然，它应该是精确、完整和明确的。
    - 这就是它与文本规范和大多数生产模拟器不同的地方。
    - </a:t>
            </a:r>
            <a:r>
              <a:rPr lang="en-US" altLang="zh-CN" sz="1730" dirty="0">
                <a:solidFill>
                  <a:schemeClr val="tx1"/>
                </a:solidFill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讲不得不以某种方式实现 </a:t>
            </a:r>
            <a:r>
              <a:rPr lang="en-US" altLang="zh-CN" sz="1730" dirty="0">
                <a:solidFill>
                  <a:schemeClr val="tx1"/>
                </a:solidFill>
              </a:rPr>
              <a:t>spec </a:t>
            </a:r>
            <a:r>
              <a:rPr lang="zh-CN" altLang="en-US" sz="1730" dirty="0">
                <a:solidFill>
                  <a:schemeClr val="tx1"/>
                </a:solidFill>
              </a:rPr>
              <a:t>的未定义行为
- “简单”意味着它应该被广泛的受众理解和使用——不仅仅是正式方法的专家，还有汇编语言程序员、编译器作者和硬件设计师，他们中的许多人可能没有正式方法的背景，也可能没有兴趣或时间去获取这种背景。
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作为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一个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V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的开发者，除了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的源代码仓库，你也已经能够在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spec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中看到，部分指令已经拥有了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代码的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DSL
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除此之外，正在进行开发的扩展 除了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spec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外，也会伴随有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形式的代码以供参考
例如右边这张图就是正在开发的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V P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扩展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0.12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版本的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代码</a:t>
            </a:r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核心 </a:t>
            </a:r>
            <a:r>
              <a:rPr lang="en-US" altLang="zh-CN" dirty="0"/>
              <a:t>ISA </a:t>
            </a:r>
            <a:r>
              <a:rPr lang="zh-CN" altLang="en-US" dirty="0"/>
              <a:t>指令集：</a:t>
            </a:r>
            <a:r>
              <a:rPr lang="en-US" altLang="zh-CN" dirty="0"/>
              <a:t>RV32 and RV64 IMAFDC</a:t>
            </a:r>
          </a:p>
          <a:p>
            <a:r>
              <a:rPr lang="en-US" altLang="zh-CN" dirty="0"/>
              <a:t>RVV </a:t>
            </a:r>
            <a:r>
              <a:rPr lang="zh-CN" altLang="en-US" dirty="0"/>
              <a:t>向量扩展支持</a:t>
            </a:r>
          </a:p>
          <a:p>
            <a:r>
              <a:rPr lang="zh-CN" altLang="en-US" dirty="0"/>
              <a:t>很多 </a:t>
            </a:r>
            <a:r>
              <a:rPr lang="en-US" altLang="zh-CN" dirty="0"/>
              <a:t>Z extensions</a:t>
            </a:r>
            <a:r>
              <a:rPr lang="zh-CN" altLang="en-US" dirty="0"/>
              <a:t>：</a:t>
            </a:r>
            <a:r>
              <a:rPr lang="en-US" altLang="zh-CN" dirty="0"/>
              <a:t>Zba, Zbb, Zbc, Zbs, Zkn, Zks, Zbkb, Zbkx, Zicsr, Zicond, Zicbom, Zicboz, Zcd, Zfh, Zfa, ...</a:t>
            </a:r>
          </a:p>
          <a:p>
            <a:r>
              <a:rPr lang="en-US" altLang="zh-CN" dirty="0"/>
              <a:t>PMP, HPM counter </a:t>
            </a:r>
            <a:r>
              <a:rPr lang="zh-CN" altLang="en-US" dirty="0"/>
              <a:t>等特性支持</a:t>
            </a:r>
          </a:p>
          <a:p>
            <a:r>
              <a:rPr lang="en-US" altLang="zh-CN" dirty="0"/>
              <a:t>Sv32, Sv39, Sv48 </a:t>
            </a:r>
            <a:r>
              <a:rPr lang="zh-CN" altLang="en-US" dirty="0"/>
              <a:t>虚拟内存</a:t>
            </a:r>
          </a:p>
          <a:p>
            <a:endParaRPr lang="zh-CN" altLang="en-US" dirty="0"/>
          </a:p>
          <a:p>
            <a:r>
              <a:rPr lang="zh-CN" altLang="en-US" dirty="0"/>
              <a:t>还差关键指令集以支持完整的 </a:t>
            </a:r>
            <a:r>
              <a:rPr lang="en-US" altLang="zh-CN" dirty="0"/>
              <a:t>RVA23, </a:t>
            </a:r>
            <a:r>
              <a:rPr lang="zh-CN" altLang="en-US" dirty="0"/>
              <a:t>例如 </a:t>
            </a:r>
            <a:r>
              <a:rPr lang="en-US" altLang="zh-CN" dirty="0"/>
              <a:t>H </a:t>
            </a:r>
            <a:r>
              <a:rPr lang="zh-CN" altLang="en-US" dirty="0"/>
              <a:t>扩展</a:t>
            </a:r>
          </a:p>
          <a:p>
            <a:r>
              <a:rPr lang="zh-CN" altLang="en-US" dirty="0"/>
              <a:t>绝大多数拓展指令集均有开发，或基本开发完毕，例如 </a:t>
            </a:r>
            <a:r>
              <a:rPr lang="en-US" altLang="zh-CN" dirty="0"/>
              <a:t>P </a:t>
            </a:r>
            <a:r>
              <a:rPr lang="zh-CN" altLang="en-US" dirty="0"/>
              <a:t>扩展</a:t>
            </a:r>
          </a:p>
          <a:p>
            <a:r>
              <a:rPr lang="zh-CN" altLang="en-US" dirty="0"/>
              <a:t>缺少许多理论上应该有的配置选项</a:t>
            </a:r>
          </a:p>
          <a:p>
            <a:r>
              <a:rPr lang="zh-CN" altLang="en-US" dirty="0"/>
              <a:t>目前正在积极推进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09" y="438997"/>
            <a:ext cx="3774538" cy="1536488"/>
          </a:xfrm>
        </p:spPr>
        <p:txBody>
          <a:bodyPr anchor="b"/>
          <a:lstStyle>
            <a:lvl1pPr>
              <a:defRPr sz="307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5321" y="948111"/>
            <a:ext cx="5924669" cy="4679583"/>
          </a:xfrm>
        </p:spPr>
        <p:txBody>
          <a:bodyPr/>
          <a:lstStyle>
            <a:lvl1pPr>
              <a:defRPr sz="3070"/>
            </a:lvl1pPr>
            <a:lvl2pPr>
              <a:defRPr sz="2690"/>
            </a:lvl2pPr>
            <a:lvl3pPr>
              <a:defRPr sz="2305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109" y="1975485"/>
            <a:ext cx="3774538" cy="3659830"/>
          </a:xfrm>
        </p:spPr>
        <p:txBody>
          <a:bodyPr/>
          <a:lstStyle>
            <a:lvl1pPr marL="0" indent="0">
              <a:buNone/>
              <a:defRPr sz="1535"/>
            </a:lvl1pPr>
            <a:lvl2pPr marL="438785" indent="0">
              <a:buNone/>
              <a:defRPr sz="1345"/>
            </a:lvl2pPr>
            <a:lvl3pPr marL="877570" indent="0">
              <a:buNone/>
              <a:defRPr sz="1150"/>
            </a:lvl3pPr>
            <a:lvl4pPr marL="1316355" indent="0">
              <a:buNone/>
              <a:defRPr sz="960"/>
            </a:lvl4pPr>
            <a:lvl5pPr marL="1755775" indent="0">
              <a:buNone/>
              <a:defRPr sz="960"/>
            </a:lvl5pPr>
            <a:lvl6pPr marL="2194560" indent="0">
              <a:buNone/>
              <a:defRPr sz="960"/>
            </a:lvl6pPr>
            <a:lvl7pPr marL="2633345" indent="0">
              <a:buNone/>
              <a:defRPr sz="960"/>
            </a:lvl7pPr>
            <a:lvl8pPr marL="3072130" indent="0">
              <a:buNone/>
              <a:defRPr sz="960"/>
            </a:lvl8pPr>
            <a:lvl9pPr marL="3510915" indent="0">
              <a:buNone/>
              <a:defRPr sz="9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09" y="438997"/>
            <a:ext cx="3774538" cy="1536488"/>
          </a:xfrm>
        </p:spPr>
        <p:txBody>
          <a:bodyPr anchor="b"/>
          <a:lstStyle>
            <a:lvl1pPr>
              <a:defRPr sz="307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5321" y="948111"/>
            <a:ext cx="5924669" cy="4679583"/>
          </a:xfrm>
        </p:spPr>
        <p:txBody>
          <a:bodyPr anchor="t"/>
          <a:lstStyle>
            <a:lvl1pPr marL="0" indent="0">
              <a:buNone/>
              <a:defRPr sz="3070"/>
            </a:lvl1pPr>
            <a:lvl2pPr marL="438785" indent="0">
              <a:buNone/>
              <a:defRPr sz="2690"/>
            </a:lvl2pPr>
            <a:lvl3pPr marL="877570" indent="0">
              <a:buNone/>
              <a:defRPr sz="2305"/>
            </a:lvl3pPr>
            <a:lvl4pPr marL="1316355" indent="0">
              <a:buNone/>
              <a:defRPr sz="1920"/>
            </a:lvl4pPr>
            <a:lvl5pPr marL="1755775" indent="0">
              <a:buNone/>
              <a:defRPr sz="1920"/>
            </a:lvl5pPr>
            <a:lvl6pPr marL="2194560" indent="0">
              <a:buNone/>
              <a:defRPr sz="1920"/>
            </a:lvl6pPr>
            <a:lvl7pPr marL="2633345" indent="0">
              <a:buNone/>
              <a:defRPr sz="1920"/>
            </a:lvl7pPr>
            <a:lvl8pPr marL="3072130" indent="0">
              <a:buNone/>
              <a:defRPr sz="1920"/>
            </a:lvl8pPr>
            <a:lvl9pPr marL="3510915" indent="0">
              <a:buNone/>
              <a:defRPr sz="19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109" y="1975485"/>
            <a:ext cx="3774538" cy="3659830"/>
          </a:xfrm>
        </p:spPr>
        <p:txBody>
          <a:bodyPr/>
          <a:lstStyle>
            <a:lvl1pPr marL="0" indent="0">
              <a:buNone/>
              <a:defRPr sz="1535"/>
            </a:lvl1pPr>
            <a:lvl2pPr marL="438785" indent="0">
              <a:buNone/>
              <a:defRPr sz="1345"/>
            </a:lvl2pPr>
            <a:lvl3pPr marL="877570" indent="0">
              <a:buNone/>
              <a:defRPr sz="1150"/>
            </a:lvl3pPr>
            <a:lvl4pPr marL="1316355" indent="0">
              <a:buNone/>
              <a:defRPr sz="960"/>
            </a:lvl4pPr>
            <a:lvl5pPr marL="1755775" indent="0">
              <a:buNone/>
              <a:defRPr sz="960"/>
            </a:lvl5pPr>
            <a:lvl6pPr marL="2194560" indent="0">
              <a:buNone/>
              <a:defRPr sz="960"/>
            </a:lvl6pPr>
            <a:lvl7pPr marL="2633345" indent="0">
              <a:buNone/>
              <a:defRPr sz="960"/>
            </a:lvl7pPr>
            <a:lvl8pPr marL="3072130" indent="0">
              <a:buNone/>
              <a:defRPr sz="960"/>
            </a:lvl8pPr>
            <a:lvl9pPr marL="3510915" indent="0">
              <a:buNone/>
              <a:defRPr sz="9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4995" y="350587"/>
            <a:ext cx="2523470" cy="55804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585" y="350587"/>
            <a:ext cx="7424122" cy="55804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585" y="350588"/>
            <a:ext cx="10093881" cy="12727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9CD65-53F1-4BF2-B09E-D55D402001B2}" type="datetime1">
              <a:rPr lang="zh-CN" altLang="en-US"/>
              <a:t>2025/12/1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6BA180-7F0B-4E95-9E4D-A159644E6928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" y="425002"/>
            <a:ext cx="11703049" cy="57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15879"/>
            <a:ext cx="11703050" cy="5472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4585" y="1752938"/>
            <a:ext cx="4973796" cy="41780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4669" y="1752938"/>
            <a:ext cx="4973796" cy="41780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09" y="350588"/>
            <a:ext cx="10093881" cy="12727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110" y="1614228"/>
            <a:ext cx="4950938" cy="791108"/>
          </a:xfrm>
        </p:spPr>
        <p:txBody>
          <a:bodyPr anchor="b"/>
          <a:lstStyle>
            <a:lvl1pPr marL="0" indent="0">
              <a:buNone/>
              <a:defRPr sz="2305" b="1"/>
            </a:lvl1pPr>
            <a:lvl2pPr marL="438785" indent="0">
              <a:buNone/>
              <a:defRPr sz="1920" b="1"/>
            </a:lvl2pPr>
            <a:lvl3pPr marL="877570" indent="0">
              <a:buNone/>
              <a:defRPr sz="1730" b="1"/>
            </a:lvl3pPr>
            <a:lvl4pPr marL="1316355" indent="0">
              <a:buNone/>
              <a:defRPr sz="1535" b="1"/>
            </a:lvl4pPr>
            <a:lvl5pPr marL="1755775" indent="0">
              <a:buNone/>
              <a:defRPr sz="1535" b="1"/>
            </a:lvl5pPr>
            <a:lvl6pPr marL="2194560" indent="0">
              <a:buNone/>
              <a:defRPr sz="1535" b="1"/>
            </a:lvl6pPr>
            <a:lvl7pPr marL="2633345" indent="0">
              <a:buNone/>
              <a:defRPr sz="1535" b="1"/>
            </a:lvl7pPr>
            <a:lvl8pPr marL="3072130" indent="0">
              <a:buNone/>
              <a:defRPr sz="1535" b="1"/>
            </a:lvl8pPr>
            <a:lvl9pPr marL="3510915" indent="0">
              <a:buNone/>
              <a:defRPr sz="15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6110" y="2405336"/>
            <a:ext cx="4950938" cy="3537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4669" y="1614228"/>
            <a:ext cx="4975321" cy="791108"/>
          </a:xfrm>
        </p:spPr>
        <p:txBody>
          <a:bodyPr anchor="b"/>
          <a:lstStyle>
            <a:lvl1pPr marL="0" indent="0">
              <a:buNone/>
              <a:defRPr sz="2305" b="1"/>
            </a:lvl1pPr>
            <a:lvl2pPr marL="438785" indent="0">
              <a:buNone/>
              <a:defRPr sz="1920" b="1"/>
            </a:lvl2pPr>
            <a:lvl3pPr marL="877570" indent="0">
              <a:buNone/>
              <a:defRPr sz="1730" b="1"/>
            </a:lvl3pPr>
            <a:lvl4pPr marL="1316355" indent="0">
              <a:buNone/>
              <a:defRPr sz="1535" b="1"/>
            </a:lvl4pPr>
            <a:lvl5pPr marL="1755775" indent="0">
              <a:buNone/>
              <a:defRPr sz="1535" b="1"/>
            </a:lvl5pPr>
            <a:lvl6pPr marL="2194560" indent="0">
              <a:buNone/>
              <a:defRPr sz="1535" b="1"/>
            </a:lvl6pPr>
            <a:lvl7pPr marL="2633345" indent="0">
              <a:buNone/>
              <a:defRPr sz="1535" b="1"/>
            </a:lvl7pPr>
            <a:lvl8pPr marL="3072130" indent="0">
              <a:buNone/>
              <a:defRPr sz="1535" b="1"/>
            </a:lvl8pPr>
            <a:lvl9pPr marL="3510915" indent="0">
              <a:buNone/>
              <a:defRPr sz="15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4669" y="2405336"/>
            <a:ext cx="4975321" cy="3537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585" y="350588"/>
            <a:ext cx="10093881" cy="12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585" y="1752938"/>
            <a:ext cx="10093881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585" y="6103273"/>
            <a:ext cx="2633186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D6F6F-2F1D-4A13-9311-DD5E6B8122A2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6636" y="6103273"/>
            <a:ext cx="3949779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279" y="6103273"/>
            <a:ext cx="2633186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D5E2D-1CBA-4886-B531-A42133D6E4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877570" rtl="0" eaLnBrk="1" latinLnBrk="0" hangingPunct="1">
        <a:lnSpc>
          <a:spcPct val="90000"/>
        </a:lnSpc>
        <a:spcBef>
          <a:spcPct val="0"/>
        </a:spcBef>
        <a:buNone/>
        <a:defRPr sz="42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710" indent="-219710" algn="l" defTabSz="877570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9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5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65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5pPr>
      <a:lvl6pPr marL="2413635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6pPr>
      <a:lvl7pPr marL="2852420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05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8pPr>
      <a:lvl9pPr marL="3730625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1pPr>
      <a:lvl2pPr marL="438785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2pPr>
      <a:lvl3pPr marL="877570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3pPr>
      <a:lvl4pPr marL="1316355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4pPr>
      <a:lvl5pPr marL="1755775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5pPr>
      <a:lvl6pPr marL="2194560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6pPr>
      <a:lvl7pPr marL="2633345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7pPr>
      <a:lvl8pPr marL="3072130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8pPr>
      <a:lvl9pPr marL="3510915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/sail-risc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archive/ISA_Formal_Spec_Public_Re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25993" y="2045745"/>
            <a:ext cx="10051018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方正正大黑简体" charset="0"/>
                <a:ea typeface="方正正大黑简体" charset="0"/>
              </a:rPr>
              <a:t>快速入门 Sail-Model 黄金模型开发</a:t>
            </a:r>
            <a:endParaRPr lang="zh-CN" altLang="en-US">
              <a:latin typeface="方正正大黑简体" charset="0"/>
              <a:ea typeface="方正正大黑简体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04903" y="4295759"/>
            <a:ext cx="1493242" cy="3987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阎明铸</a:t>
            </a:r>
          </a:p>
        </p:txBody>
      </p:sp>
      <p:sp>
        <p:nvSpPr>
          <p:cNvPr id="12" name="职位名称阿里云智能副总裁"/>
          <p:cNvSpPr txBox="1"/>
          <p:nvPr/>
        </p:nvSpPr>
        <p:spPr>
          <a:xfrm>
            <a:off x="4514215" y="4907915"/>
            <a:ext cx="2674620" cy="2457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 defTabSz="821690">
              <a:defRPr sz="4000"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PLCT Lab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Sail</a:t>
            </a:r>
            <a:r>
              <a:rPr lang="en-US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Model</a:t>
            </a:r>
            <a:r>
              <a:rPr lang="en-US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Current Status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11" name="图片 10" descr="post_object_image_42415160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49" y="941143"/>
            <a:ext cx="9139669" cy="47025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S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ource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C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ode of Sail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6" name="图片 5" descr="post_object_image_11654286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94" y="1113365"/>
            <a:ext cx="9161251" cy="45859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Powerful Sail Language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9224CD-8165-3AC7-E2F3-E8178704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747" y="1326344"/>
            <a:ext cx="7803556" cy="39322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S</a:t>
            </a:r>
            <a:r>
              <a:rPr lang="en-US" altLang="zh-CN" sz="32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ail To C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A0E10C-17BC-B10E-C444-4D3FD252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50" y="1175280"/>
            <a:ext cx="9028150" cy="45422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Workflow</a:t>
            </a:r>
            <a:endParaRPr lang="en-US" altLang="zh-CN">
              <a:latin typeface="微软雅黑" charset="0"/>
              <a:ea typeface="微软雅黑" charset="0"/>
              <a:cs typeface="Alibaba PuHuiTi 2.0 55 Regular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79F3AC-79F5-74B8-2839-BAB0E4B9C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747" y="802043"/>
            <a:ext cx="7803556" cy="49808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Workflow</a:t>
            </a:r>
            <a:endParaRPr lang="en-US" altLang="zh-CN">
              <a:latin typeface="微软雅黑" charset="0"/>
              <a:ea typeface="微软雅黑" charset="0"/>
              <a:cs typeface="Alibaba PuHuiTi 2.0 55 Regular" charset="0"/>
            </a:endParaRPr>
          </a:p>
        </p:txBody>
      </p:sp>
      <p:pic>
        <p:nvPicPr>
          <p:cNvPr id="3" name="图片 2" descr="post_object_image_6191070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30" y="1198912"/>
            <a:ext cx="9076321" cy="44380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Workflow</a:t>
            </a:r>
            <a:endParaRPr lang="en-US" altLang="zh-CN">
              <a:latin typeface="微软雅黑" charset="0"/>
              <a:ea typeface="微软雅黑" charset="0"/>
              <a:cs typeface="Alibaba PuHuiTi 2.0 55 Regular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3966A2-E335-980B-A3B3-9A340768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747" y="802043"/>
            <a:ext cx="7803556" cy="49808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Workflow</a:t>
            </a:r>
            <a:endParaRPr lang="en-US" altLang="zh-CN">
              <a:latin typeface="微软雅黑" charset="0"/>
              <a:ea typeface="微软雅黑" charset="0"/>
              <a:cs typeface="Alibaba PuHuiTi 2.0 55 Regular" charset="0"/>
            </a:endParaRPr>
          </a:p>
        </p:txBody>
      </p:sp>
      <p:pic>
        <p:nvPicPr>
          <p:cNvPr id="2" name="图片 1" descr="post_object_image_33944669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97" y="1197529"/>
            <a:ext cx="3856725" cy="2705297"/>
          </a:xfrm>
          <a:prstGeom prst="rect">
            <a:avLst/>
          </a:prstGeom>
        </p:spPr>
      </p:pic>
      <p:pic>
        <p:nvPicPr>
          <p:cNvPr id="4" name="图片 3" descr="post_object_image_31589607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71" y="4345574"/>
            <a:ext cx="9005258" cy="8262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Workflow</a:t>
            </a:r>
            <a:endParaRPr lang="en-US" altLang="zh-CN">
              <a:latin typeface="微软雅黑" charset="0"/>
              <a:ea typeface="微软雅黑" charset="0"/>
              <a:cs typeface="Alibaba PuHuiTi 2.0 55 Regular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C553BA-8E73-A47D-3A2F-A4A8A939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747" y="802043"/>
            <a:ext cx="7803556" cy="49808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Conribute to Sail Model</a:t>
            </a:r>
          </a:p>
        </p:txBody>
      </p:sp>
      <p:pic>
        <p:nvPicPr>
          <p:cNvPr id="3" name="图片 2" descr="upload_post_object_v2_33681553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74" y="1110624"/>
            <a:ext cx="10080957" cy="43637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目录"/>
          <p:cNvSpPr txBox="1"/>
          <p:nvPr/>
        </p:nvSpPr>
        <p:spPr>
          <a:xfrm>
            <a:off x="1521130" y="2943552"/>
            <a:ext cx="1359023" cy="697846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algn="l"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sz="5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目录</a:t>
            </a:r>
            <a:endParaRPr sz="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21" name="线条"/>
          <p:cNvSpPr/>
          <p:nvPr/>
        </p:nvSpPr>
        <p:spPr>
          <a:xfrm flipV="1">
            <a:off x="4670452" y="1448711"/>
            <a:ext cx="0" cy="667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副标题副标题副标题副标题"/>
          <p:cNvSpPr/>
          <p:nvPr/>
        </p:nvSpPr>
        <p:spPr>
          <a:xfrm>
            <a:off x="4862195" y="1821180"/>
            <a:ext cx="3497580" cy="3321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3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深入了解</a:t>
            </a:r>
            <a:r>
              <a:rPr lang="en-US" altLang="zh-CN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sail-</a:t>
            </a:r>
            <a:r>
              <a:rPr lang="en-US" sz="1500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阿里巴巴普惠体 2.0 55 Regular" charset="0"/>
              </a:rPr>
              <a:t>r</a:t>
            </a:r>
            <a:r>
              <a:rPr lang="en-US" altLang="zh-CN" sz="1500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阿里巴巴普惠体 2.0 55 Regular" charset="0"/>
              </a:rPr>
              <a:t>iscv</a:t>
            </a:r>
            <a:r>
              <a:rPr 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</a:t>
            </a:r>
            <a:r>
              <a:rPr lang="zh-CN" alt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项目生态及应用</a:t>
            </a:r>
          </a:p>
        </p:txBody>
      </p:sp>
      <p:sp>
        <p:nvSpPr>
          <p:cNvPr id="23" name="添加目录标题"/>
          <p:cNvSpPr/>
          <p:nvPr/>
        </p:nvSpPr>
        <p:spPr>
          <a:xfrm>
            <a:off x="4838427" y="1345115"/>
            <a:ext cx="3594100" cy="4857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 algn="l">
              <a:defRPr sz="6000"/>
            </a:pPr>
            <a:r>
              <a:rPr lang="zh-CN" altLang="en-US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探秘 </a:t>
            </a:r>
            <a:r>
              <a:rPr lang="en-US" altLang="zh-CN" sz="2500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the-golden-model</a:t>
            </a:r>
            <a:endParaRPr lang="zh-CN" altLang="en-US" sz="2500" dirty="0" err="1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01"/>
          <p:cNvSpPr txBox="1"/>
          <p:nvPr/>
        </p:nvSpPr>
        <p:spPr>
          <a:xfrm>
            <a:off x="3685991" y="885732"/>
            <a:ext cx="919383" cy="17938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490855">
              <a:lnSpc>
                <a:spcPct val="110000"/>
              </a:lnSpc>
              <a:defRPr sz="6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 </a:t>
            </a:r>
            <a:r>
              <a:rPr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1</a:t>
            </a:r>
          </a:p>
        </p:txBody>
      </p:sp>
      <p:sp>
        <p:nvSpPr>
          <p:cNvPr id="25" name="线条"/>
          <p:cNvSpPr/>
          <p:nvPr/>
        </p:nvSpPr>
        <p:spPr>
          <a:xfrm flipV="1">
            <a:off x="4670452" y="2998718"/>
            <a:ext cx="0" cy="667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副标题副标题副标题副标题"/>
          <p:cNvSpPr/>
          <p:nvPr/>
        </p:nvSpPr>
        <p:spPr>
          <a:xfrm>
            <a:off x="4862195" y="3371215"/>
            <a:ext cx="3497580" cy="3321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3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如何使用或基于</a:t>
            </a:r>
            <a:r>
              <a:rPr lang="en-US" altLang="zh-CN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Sail </a:t>
            </a:r>
            <a:r>
              <a:rPr lang="zh-CN" alt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进行开发</a:t>
            </a:r>
            <a:endParaRPr lang="zh-CN" sz="1500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27" name="添加目录标题"/>
          <p:cNvSpPr/>
          <p:nvPr/>
        </p:nvSpPr>
        <p:spPr>
          <a:xfrm>
            <a:off x="4838427" y="2895121"/>
            <a:ext cx="2752090" cy="4857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 algn="l">
              <a:defRPr sz="6000"/>
            </a:pPr>
            <a:r>
              <a:rPr lang="zh-CN" altLang="en-US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站在 </a:t>
            </a:r>
            <a:r>
              <a:rPr lang="en-US" altLang="zh-CN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S</a:t>
            </a:r>
            <a:r>
              <a:rPr lang="zh-CN" altLang="en-US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ail </a:t>
            </a:r>
            <a:r>
              <a:rPr lang="zh-CN" altLang="en-US" sz="2500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阿里巴巴普惠体 2.0 65 Medium" charset="0"/>
                <a:sym typeface="+mn-ea"/>
              </a:rPr>
              <a:t>的</a:t>
            </a:r>
            <a:r>
              <a:rPr lang="zh-CN" altLang="en-US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肩膀上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  <a:sym typeface="+mn-ea"/>
            </a:endParaRPr>
          </a:p>
        </p:txBody>
      </p:sp>
      <p:sp>
        <p:nvSpPr>
          <p:cNvPr id="28" name="02"/>
          <p:cNvSpPr txBox="1"/>
          <p:nvPr/>
        </p:nvSpPr>
        <p:spPr>
          <a:xfrm>
            <a:off x="3685991" y="2435739"/>
            <a:ext cx="984461" cy="17938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490855">
              <a:lnSpc>
                <a:spcPct val="110000"/>
              </a:lnSpc>
              <a:defRPr sz="6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  2</a:t>
            </a:r>
          </a:p>
        </p:txBody>
      </p:sp>
      <p:sp>
        <p:nvSpPr>
          <p:cNvPr id="29" name="线条"/>
          <p:cNvSpPr/>
          <p:nvPr/>
        </p:nvSpPr>
        <p:spPr>
          <a:xfrm flipV="1">
            <a:off x="4670452" y="4548724"/>
            <a:ext cx="0" cy="667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副标题副标题副标题副标题"/>
          <p:cNvSpPr/>
          <p:nvPr/>
        </p:nvSpPr>
        <p:spPr>
          <a:xfrm>
            <a:off x="4862370" y="4808029"/>
            <a:ext cx="3610664" cy="563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>
            <a:lvl1pPr algn="l">
              <a:defRPr sz="3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探索如何参与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Sail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项目，贡献你的力量</a:t>
            </a:r>
            <a:endParaRPr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31" name="添加目录标题"/>
          <p:cNvSpPr/>
          <p:nvPr/>
        </p:nvSpPr>
        <p:spPr>
          <a:xfrm>
            <a:off x="4838427" y="4445128"/>
            <a:ext cx="2117090" cy="4857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 algn="l">
              <a:defRPr sz="6000"/>
            </a:pPr>
            <a:r>
              <a:rPr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共建 </a:t>
            </a:r>
            <a:r>
              <a:rPr lang="en-US" altLang="zh-CN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S</a:t>
            </a:r>
            <a:r>
              <a:rPr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ail 生态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32" name="03"/>
          <p:cNvSpPr txBox="1"/>
          <p:nvPr/>
        </p:nvSpPr>
        <p:spPr>
          <a:xfrm>
            <a:off x="3685990" y="3980886"/>
            <a:ext cx="955945" cy="17938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490855">
              <a:lnSpc>
                <a:spcPct val="110000"/>
              </a:lnSpc>
              <a:defRPr sz="6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  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01"/>
          <p:cNvSpPr txBox="1"/>
          <p:nvPr/>
        </p:nvSpPr>
        <p:spPr>
          <a:xfrm>
            <a:off x="2131062" y="2434339"/>
            <a:ext cx="1312545" cy="1116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2</a:t>
            </a:r>
            <a:endParaRPr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7" name="线条"/>
          <p:cNvSpPr/>
          <p:nvPr/>
        </p:nvSpPr>
        <p:spPr>
          <a:xfrm flipV="1">
            <a:off x="3537142" y="2627901"/>
            <a:ext cx="0" cy="63093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这里是一行标题十个字"/>
          <p:cNvSpPr/>
          <p:nvPr/>
        </p:nvSpPr>
        <p:spPr>
          <a:xfrm>
            <a:off x="3810002" y="2388123"/>
            <a:ext cx="5700933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100"/>
              </a:spcBef>
              <a:defRPr sz="9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>
              <a:defRPr sz="10000"/>
            </a:pPr>
            <a:r>
              <a:rPr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站在</a:t>
            </a:r>
            <a:r>
              <a:rPr 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阿里巴巴普惠体 2.0 65 Medium" charset="0"/>
                <a:sym typeface="+mn-ea"/>
              </a:rPr>
              <a:t>S</a:t>
            </a:r>
            <a:r>
              <a:rPr 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ail </a:t>
            </a:r>
            <a:r>
              <a:rPr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的肩膀上</a:t>
            </a:r>
            <a:endParaRPr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9" name="副标题副标题副标题副标题副标题"/>
          <p:cNvSpPr/>
          <p:nvPr/>
        </p:nvSpPr>
        <p:spPr>
          <a:xfrm>
            <a:off x="3810002" y="3167944"/>
            <a:ext cx="4004310" cy="4089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algn="l">
              <a:defRPr sz="380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如何使用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Sail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，基于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Sail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进行开发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Use as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 RISC</a:t>
            </a:r>
            <a:r>
              <a:rPr lang="zh-CN" altLang="en-US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-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V Simulator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2" name="图片 1" descr="upload_post_object_v2_3262611382"/>
          <p:cNvPicPr>
            <a:picLocks noChangeAspect="1"/>
          </p:cNvPicPr>
          <p:nvPr/>
        </p:nvPicPr>
        <p:blipFill>
          <a:blip r:embed="rId3"/>
          <a:srcRect r="39682"/>
          <a:stretch>
            <a:fillRect/>
          </a:stretch>
        </p:blipFill>
        <p:spPr>
          <a:xfrm>
            <a:off x="1130844" y="3043701"/>
            <a:ext cx="4846114" cy="2052703"/>
          </a:xfrm>
          <a:prstGeom prst="rect">
            <a:avLst/>
          </a:prstGeom>
        </p:spPr>
      </p:pic>
      <p:pic>
        <p:nvPicPr>
          <p:cNvPr id="5" name="图片 4" descr="upload_post_object_v2_3930829932"/>
          <p:cNvPicPr>
            <a:picLocks noChangeAspect="1"/>
          </p:cNvPicPr>
          <p:nvPr/>
        </p:nvPicPr>
        <p:blipFill>
          <a:blip r:embed="rId4"/>
          <a:srcRect r="17502"/>
          <a:stretch>
            <a:fillRect/>
          </a:stretch>
        </p:blipFill>
        <p:spPr>
          <a:xfrm>
            <a:off x="1012926" y="5096404"/>
            <a:ext cx="5274402" cy="990153"/>
          </a:xfrm>
          <a:prstGeom prst="rect">
            <a:avLst/>
          </a:prstGeom>
        </p:spPr>
      </p:pic>
      <p:pic>
        <p:nvPicPr>
          <p:cNvPr id="11" name="图片 10" descr="upload_post_object_v2_1467476993"/>
          <p:cNvPicPr>
            <a:picLocks noChangeAspect="1"/>
          </p:cNvPicPr>
          <p:nvPr/>
        </p:nvPicPr>
        <p:blipFill>
          <a:blip r:embed="rId5"/>
          <a:srcRect r="40676"/>
          <a:stretch>
            <a:fillRect/>
          </a:stretch>
        </p:blipFill>
        <p:spPr>
          <a:xfrm>
            <a:off x="1130793" y="910435"/>
            <a:ext cx="4810140" cy="1972638"/>
          </a:xfrm>
          <a:prstGeom prst="rect">
            <a:avLst/>
          </a:prstGeom>
        </p:spPr>
      </p:pic>
      <p:pic>
        <p:nvPicPr>
          <p:cNvPr id="3" name="图片 2" descr="upload_post_object_v2_35110882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650" y="910435"/>
            <a:ext cx="3741138" cy="50367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Use Sail in ACT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2" name="图片 1" descr="upload_post_object_v2_16840353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0" y="857789"/>
            <a:ext cx="8289357" cy="48694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Decoder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 on Sail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2" name="图片 1" descr="upload_post_object_v2_1150928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10" y="1130459"/>
            <a:ext cx="4439699" cy="1755650"/>
          </a:xfrm>
          <a:prstGeom prst="rect">
            <a:avLst/>
          </a:prstGeom>
        </p:spPr>
      </p:pic>
      <p:pic>
        <p:nvPicPr>
          <p:cNvPr id="3" name="图片 2" descr="upload_post_object_v2_4168065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04" y="1130444"/>
            <a:ext cx="5603626" cy="3997638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1513872" y="4136531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53196" y="3257599"/>
            <a:ext cx="3572510" cy="10763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sz="3200"/>
              <a:t>0x4d23821b</a:t>
            </a:r>
          </a:p>
          <a:p>
            <a:pPr algn="l"/>
            <a:r>
              <a:rPr lang="en-US" altLang="zh-CN" sz="3200"/>
              <a:t>addiw x4, x7, 1234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Use Sail as Library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AEF5C-9517-1B67-C213-4D0BEED58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49" y="792898"/>
            <a:ext cx="7462151" cy="49991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libaba PuHuiTi 2.0 55 Regular" charset="0"/>
              </a:rPr>
              <a:t>Sail on Web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10" name="图片 9" descr="upload_post_object_v2_17532666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18" y="759205"/>
            <a:ext cx="6114801" cy="5335992"/>
          </a:xfrm>
          <a:prstGeom prst="rect">
            <a:avLst/>
          </a:prstGeom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Sail for Diff Test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4480053" y="1246633"/>
            <a:ext cx="6592168" cy="40918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altLang="zh-CN">
                <a:highlight>
                  <a:srgbClr val="00FFFF"/>
                </a:highlight>
              </a:rPr>
              <a:t>ERROR: 'x12' reg value differs</a:t>
            </a:r>
          </a:p>
          <a:p>
            <a:pPr algn="l"/>
            <a:r>
              <a:rPr lang="en-US" altLang="zh-CN"/>
              <a:t>ERROR: 0000000080e8042e load data differs</a:t>
            </a:r>
          </a:p>
          <a:p>
            <a:pPr algn="l"/>
            <a:r>
              <a:rPr lang="en-US" altLang="zh-CN"/>
              <a:t>&gt;&gt;&gt;&gt;</a:t>
            </a:r>
          </a:p>
          <a:p>
            <a:pPr lvl="1" algn="l"/>
            <a:r>
              <a:rPr lang="en-US" altLang="zh-CN"/>
              <a:t>38605 clk ES (0000000080c445c8:dae92603) S: lw a2, -0x252(s2)</a:t>
            </a:r>
          </a:p>
          <a:p>
            <a:pPr lvl="1" algn="l"/>
            <a:r>
              <a:rPr lang="en-US" altLang="zh-CN"/>
              <a:t>R x12 0a2d5cd5</a:t>
            </a:r>
          </a:p>
          <a:p>
            <a:pPr lvl="1" algn="l"/>
            <a:r>
              <a:rPr lang="en-US" altLang="zh-CN"/>
              <a:t>L 0000000080e80420+0e (0000000080e80420+0e:CI-)</a:t>
            </a:r>
          </a:p>
          <a:p>
            <a:pPr lvl="1" algn="l"/>
            <a:r>
              <a:rPr lang="en-US" altLang="zh-CN"/>
              <a:t>............................0a2d5cd5............................</a:t>
            </a:r>
          </a:p>
          <a:p>
            <a:pPr algn="l"/>
            <a:r>
              <a:rPr lang="en-US" altLang="zh-CN"/>
              <a:t>====</a:t>
            </a:r>
          </a:p>
          <a:p>
            <a:pPr lvl="1" algn="l"/>
            <a:r>
              <a:rPr lang="en-US" altLang="zh-CN"/>
              <a:t>7683 tic ES (0000000080c445c8:dae92603) S: lw a2, -0x252(s2)</a:t>
            </a:r>
          </a:p>
          <a:p>
            <a:pPr lvl="1" algn="l"/>
            <a:r>
              <a:rPr lang="en-US" altLang="zh-CN"/>
              <a:t>R x12 15c05cd5</a:t>
            </a:r>
          </a:p>
          <a:p>
            <a:pPr lvl="1" algn="l"/>
            <a:r>
              <a:rPr lang="en-US" altLang="zh-CN"/>
              <a:t>L 0000000080e80420+0e (0000000080e80420+0e:CI-)</a:t>
            </a:r>
          </a:p>
          <a:p>
            <a:pPr lvl="1" algn="l"/>
            <a:r>
              <a:rPr lang="en-US" altLang="zh-CN"/>
              <a:t>............................15c05cd5............................</a:t>
            </a:r>
          </a:p>
          <a:p>
            <a:pPr algn="l"/>
            <a:r>
              <a:rPr lang="en-US" altLang="zh-CN"/>
              <a:t>&lt;&lt;&lt;&lt;</a:t>
            </a:r>
            <a:endParaRPr lang="zh-CN" altLang="en-US"/>
          </a:p>
        </p:txBody>
      </p:sp>
      <p:pic>
        <p:nvPicPr>
          <p:cNvPr id="3" name="图片 2" descr="post_object_image_30854780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87" y="1246633"/>
            <a:ext cx="2950552" cy="409188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Sail for Diff Test</a:t>
            </a:r>
          </a:p>
        </p:txBody>
      </p:sp>
      <p:pic>
        <p:nvPicPr>
          <p:cNvPr id="4" name="图片 3" descr="post_object_image_29218194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615" y="910658"/>
            <a:ext cx="7709798" cy="49820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01"/>
          <p:cNvSpPr txBox="1"/>
          <p:nvPr/>
        </p:nvSpPr>
        <p:spPr>
          <a:xfrm>
            <a:off x="2131062" y="2434339"/>
            <a:ext cx="1312545" cy="1116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3</a:t>
            </a:r>
            <a:endParaRPr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7" name="线条"/>
          <p:cNvSpPr/>
          <p:nvPr/>
        </p:nvSpPr>
        <p:spPr>
          <a:xfrm flipV="1">
            <a:off x="3537142" y="2627901"/>
            <a:ext cx="0" cy="63093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这里是一行标题十个字"/>
          <p:cNvSpPr/>
          <p:nvPr/>
        </p:nvSpPr>
        <p:spPr>
          <a:xfrm>
            <a:off x="3810002" y="2388123"/>
            <a:ext cx="5700933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100"/>
              </a:spcBef>
              <a:defRPr sz="9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>
              <a:defRPr sz="10000"/>
            </a:pPr>
            <a:r>
              <a:rPr lang="zh-CN" alt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共建</a:t>
            </a:r>
            <a:r>
              <a:rPr lang="en-US" altLang="zh-CN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 Sail </a:t>
            </a:r>
            <a:r>
              <a:rPr lang="zh-CN" alt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生态</a:t>
            </a:r>
            <a:endParaRPr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9" name="副标题副标题副标题副标题副标题"/>
          <p:cNvSpPr/>
          <p:nvPr/>
        </p:nvSpPr>
        <p:spPr>
          <a:xfrm>
            <a:off x="3810002" y="3167944"/>
            <a:ext cx="4507230" cy="4089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algn="l">
              <a:defRPr sz="3800"/>
            </a:pPr>
            <a:r>
              <a:rPr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探索如何参与</a:t>
            </a:r>
            <a:r>
              <a:rPr 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S</a:t>
            </a:r>
            <a:r>
              <a:rPr 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ail </a:t>
            </a:r>
            <a:r>
              <a:rPr lang="zh-CN" alt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项目</a:t>
            </a:r>
            <a:r>
              <a:rPr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，贡献你的</a:t>
            </a:r>
            <a:r>
              <a:rPr 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力量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tech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golden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lists.riscv.org</a:t>
            </a:r>
            <a:endParaRPr lang="en-US">
              <a:latin typeface="微软雅黑" charset="0"/>
              <a:ea typeface="微软雅黑" charset="0"/>
              <a:cs typeface="Alibaba PuHuiTi 2.0 55 Regular" charset="0"/>
            </a:endParaRPr>
          </a:p>
        </p:txBody>
      </p:sp>
      <p:pic>
        <p:nvPicPr>
          <p:cNvPr id="2" name="图片 1" descr="upload_post_object_v2_50556655"/>
          <p:cNvPicPr>
            <a:picLocks noChangeAspect="1"/>
          </p:cNvPicPr>
          <p:nvPr/>
        </p:nvPicPr>
        <p:blipFill>
          <a:blip r:embed="rId3"/>
          <a:srcRect r="27629"/>
          <a:stretch>
            <a:fillRect/>
          </a:stretch>
        </p:blipFill>
        <p:spPr>
          <a:xfrm>
            <a:off x="1063493" y="942118"/>
            <a:ext cx="5933384" cy="4700408"/>
          </a:xfrm>
          <a:prstGeom prst="rect">
            <a:avLst/>
          </a:prstGeom>
        </p:spPr>
      </p:pic>
      <p:pic>
        <p:nvPicPr>
          <p:cNvPr id="3" name="图片 2" descr="upload_post_object_v2_9350965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8" y="942118"/>
            <a:ext cx="2319300" cy="47050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01"/>
          <p:cNvSpPr txBox="1"/>
          <p:nvPr/>
        </p:nvSpPr>
        <p:spPr>
          <a:xfrm>
            <a:off x="2131062" y="2434339"/>
            <a:ext cx="1312545" cy="1116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 1</a:t>
            </a:r>
          </a:p>
        </p:txBody>
      </p:sp>
      <p:sp>
        <p:nvSpPr>
          <p:cNvPr id="7" name="线条"/>
          <p:cNvSpPr/>
          <p:nvPr/>
        </p:nvSpPr>
        <p:spPr>
          <a:xfrm flipV="1">
            <a:off x="3537142" y="2627901"/>
            <a:ext cx="0" cy="63093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这里是一行标题十个字"/>
          <p:cNvSpPr/>
          <p:nvPr/>
        </p:nvSpPr>
        <p:spPr>
          <a:xfrm>
            <a:off x="3810002" y="2056018"/>
            <a:ext cx="6673556" cy="14554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>
            <a:lvl1pPr algn="l">
              <a:spcBef>
                <a:spcPts val="100"/>
              </a:spcBef>
              <a:defRPr sz="9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>
              <a:defRPr sz="10000"/>
            </a:pPr>
            <a:r>
              <a:rPr lang="zh-CN" alt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探秘</a:t>
            </a:r>
            <a:r>
              <a:rPr lang="zh-CN" altLang="en-US" sz="4400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阿里巴巴普惠体 2.0 65 Medium" charset="0"/>
                <a:sym typeface="+mn-ea"/>
              </a:rPr>
              <a:t> </a:t>
            </a:r>
            <a:r>
              <a:rPr lang="en-US" altLang="zh-CN" sz="4400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rial" panose="020B0604020202020204" pitchFamily="34" charset="0"/>
                <a:sym typeface="+mn-ea"/>
              </a:rPr>
              <a:t>the</a:t>
            </a:r>
            <a:r>
              <a:rPr lang="zh-CN" altLang="en-US" sz="4400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4400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rial" panose="020B0604020202020204" pitchFamily="34" charset="0"/>
                <a:sym typeface="+mn-ea"/>
              </a:rPr>
              <a:t>golden</a:t>
            </a:r>
            <a:r>
              <a:rPr lang="zh-CN" altLang="en-US" sz="4400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4400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Arial" panose="020B0604020202020204" pitchFamily="34" charset="0"/>
                <a:sym typeface="+mn-ea"/>
              </a:rPr>
              <a:t>model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  <a:sym typeface="+mn-ea"/>
            </a:endParaRPr>
          </a:p>
        </p:txBody>
      </p:sp>
      <p:sp>
        <p:nvSpPr>
          <p:cNvPr id="9" name="副标题副标题副标题副标题副标题"/>
          <p:cNvSpPr/>
          <p:nvPr/>
        </p:nvSpPr>
        <p:spPr>
          <a:xfrm>
            <a:off x="3810002" y="3167944"/>
            <a:ext cx="4327525" cy="4089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algn="l">
              <a:defRPr sz="3800"/>
            </a:pPr>
            <a:r>
              <a:rPr lang="zh-CN" alt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深入了解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 S</a:t>
            </a:r>
            <a:r>
              <a:rPr 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ail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M</a:t>
            </a:r>
            <a:r>
              <a:rPr 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odel </a:t>
            </a:r>
            <a:r>
              <a:rPr lang="zh-CN" alt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项目生态及应用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ISSUE / PR</a:t>
            </a:r>
            <a:endParaRPr lang="en-US">
              <a:latin typeface="微软雅黑" charset="0"/>
              <a:ea typeface="微软雅黑" charset="0"/>
              <a:cs typeface="Alibaba PuHuiTi 2.0 55 Regular" charset="0"/>
            </a:endParaRPr>
          </a:p>
        </p:txBody>
      </p:sp>
      <p:pic>
        <p:nvPicPr>
          <p:cNvPr id="2" name="图片 1" descr="upload_post_object_v2_23438362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44" y="964277"/>
            <a:ext cx="5514082" cy="4898260"/>
          </a:xfrm>
          <a:prstGeom prst="rect">
            <a:avLst/>
          </a:prstGeom>
        </p:spPr>
      </p:pic>
      <p:pic>
        <p:nvPicPr>
          <p:cNvPr id="3" name="图片 2" descr="upload_post_object_v2_41587880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359" y="1140177"/>
            <a:ext cx="5519119" cy="44255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Tutorial / Case Study</a:t>
            </a:r>
            <a:endParaRPr lang="en-US">
              <a:latin typeface="微软雅黑" charset="0"/>
              <a:ea typeface="微软雅黑" charset="0"/>
              <a:cs typeface="Alibaba PuHuiTi 2.0 55 Regular" charset="0"/>
            </a:endParaRPr>
          </a:p>
        </p:txBody>
      </p:sp>
      <p:pic>
        <p:nvPicPr>
          <p:cNvPr id="2" name="图片 1" descr="upload_post_object_v2_8794677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90" y="1299258"/>
            <a:ext cx="4464499" cy="3986365"/>
          </a:xfrm>
          <a:prstGeom prst="rect">
            <a:avLst/>
          </a:prstGeom>
        </p:spPr>
      </p:pic>
      <p:pic>
        <p:nvPicPr>
          <p:cNvPr id="3" name="图片 2" descr="upload_post_object_v2_7139545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059" y="1299258"/>
            <a:ext cx="5698615" cy="403214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4" name="组合 3"/>
          <p:cNvGrpSpPr/>
          <p:nvPr/>
        </p:nvGrpSpPr>
        <p:grpSpPr bwMode="auto">
          <a:xfrm>
            <a:off x="3837770" y="1719151"/>
            <a:ext cx="3911600" cy="2303323"/>
            <a:chOff x="0" y="0"/>
            <a:chExt cx="3912931" cy="2303072"/>
          </a:xfrm>
        </p:grpSpPr>
        <p:sp>
          <p:nvSpPr>
            <p:cNvPr id="31749" name="文本框 1"/>
            <p:cNvSpPr>
              <a:spLocks noChangeArrowheads="1"/>
            </p:cNvSpPr>
            <p:nvPr/>
          </p:nvSpPr>
          <p:spPr bwMode="auto">
            <a:xfrm>
              <a:off x="0" y="0"/>
              <a:ext cx="3912931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8800" dirty="0">
                  <a:solidFill>
                    <a:schemeClr val="bg1"/>
                  </a:solidFill>
                  <a:cs typeface="Calibri" panose="020F0502020204030204" pitchFamily="34" charset="0"/>
                </a:rPr>
                <a:t>THANKS</a:t>
              </a:r>
              <a:endParaRPr lang="zh-CN" altLang="en-US" sz="8800" dirty="0">
                <a:solidFill>
                  <a:schemeClr val="bg1"/>
                </a:solidFill>
                <a:sym typeface="宋体" pitchFamily="2" charset="-122"/>
              </a:endParaRPr>
            </a:p>
          </p:txBody>
        </p:sp>
        <p:sp>
          <p:nvSpPr>
            <p:cNvPr id="31750" name="文本框 2"/>
            <p:cNvSpPr>
              <a:spLocks noChangeArrowheads="1"/>
            </p:cNvSpPr>
            <p:nvPr/>
          </p:nvSpPr>
          <p:spPr bwMode="auto">
            <a:xfrm>
              <a:off x="1179146" y="1381152"/>
              <a:ext cx="1555009" cy="92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54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sym typeface="方正正中黑简体" panose="02000000000000000000" pitchFamily="2" charset="-122"/>
                </a:rPr>
                <a:t>谢谢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Sail Introduction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620016" y="933424"/>
            <a:ext cx="34721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hlinkClick r:id="rId3"/>
              </a:rPr>
              <a:t>https://github.com/riscv/sail</a:t>
            </a:r>
            <a:r>
              <a:rPr lang="zh-CN" altLang="en-US">
                <a:hlinkClick r:id="rId3"/>
              </a:rPr>
              <a:t>-</a:t>
            </a:r>
            <a:r>
              <a:rPr lang="en-US" altLang="zh-CN">
                <a:hlinkClick r:id="rId3"/>
              </a:rPr>
              <a:t>riscv</a:t>
            </a:r>
            <a:endParaRPr lang="zh-CN" altLang="en-US"/>
          </a:p>
        </p:txBody>
      </p:sp>
      <p:pic>
        <p:nvPicPr>
          <p:cNvPr id="2" name="图片 1" descr="post_object_image_4338203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002" y="1303009"/>
            <a:ext cx="820102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ISA Formal Spec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620016" y="933424"/>
            <a:ext cx="67995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hlinkClick r:id="rId3"/>
              </a:rPr>
              <a:t>https://github.com/riscvarchive/ISA_Formal_Spec_Public_Review</a:t>
            </a:r>
            <a:endParaRPr lang="zh-CN" altLang="en-US"/>
          </a:p>
        </p:txBody>
      </p:sp>
      <p:pic>
        <p:nvPicPr>
          <p:cNvPr id="2" name="图片 1" descr="upload_post_object_v2_645047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551" y="1302981"/>
            <a:ext cx="8287262" cy="4598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The Golden Model</a:t>
            </a:r>
            <a:endParaRPr 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6194" y="2857117"/>
            <a:ext cx="9874499" cy="4438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/>
              <a:t>该仓库包含</a:t>
            </a:r>
            <a:r>
              <a:rPr lang="en-US" altLang="zh-CN"/>
              <a:t> RISC-V </a:t>
            </a:r>
            <a:r>
              <a:rPr lang="zh-CN" altLang="en-US"/>
              <a:t>架构的正式规范 （</a:t>
            </a:r>
            <a:r>
              <a:rPr lang="en-US" altLang="zh-CN"/>
              <a:t>formal spec</a:t>
            </a:r>
            <a:r>
              <a:rPr lang="zh-CN" altLang="en-US"/>
              <a:t>），使用</a:t>
            </a:r>
            <a:r>
              <a:rPr lang="en-US" altLang="zh-CN"/>
              <a:t> Sail </a:t>
            </a:r>
            <a:r>
              <a:rPr lang="zh-CN" altLang="en-US"/>
              <a:t>编写。它已被</a:t>
            </a:r>
            <a:r>
              <a:rPr lang="en-US" altLang="zh-CN"/>
              <a:t> RISC-V </a:t>
            </a:r>
            <a:r>
              <a:rPr lang="zh-CN" altLang="en-US"/>
              <a:t>基金会采纳。</a:t>
            </a:r>
          </a:p>
        </p:txBody>
      </p:sp>
      <p:pic>
        <p:nvPicPr>
          <p:cNvPr id="14" name="图片 13" descr="upload_post_object_v2_42379134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4" y="1155005"/>
            <a:ext cx="8494644" cy="1306337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346194" y="3696760"/>
            <a:ext cx="9723863" cy="148267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3200"/>
              <a:t>RISC-V ISA </a:t>
            </a:r>
            <a:r>
              <a:rPr lang="zh-CN" altLang="en-US" sz="3200"/>
              <a:t>的一个纯函数、精确且正式的简单规范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3200"/>
              <a:t>RISC-V </a:t>
            </a:r>
            <a:r>
              <a:rPr lang="zh-CN" altLang="en-US" sz="3200"/>
              <a:t>指令语义的权威依据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The Golden Model</a:t>
            </a:r>
            <a:endParaRPr 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" name="图片 1" descr="post_object_image_3648088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83" y="1280775"/>
            <a:ext cx="9840985" cy="40232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sz="3200" b="1" dirty="0" err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The Golden Model</a:t>
            </a:r>
            <a:endParaRPr 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 descr="post_object_image_899333209"/>
          <p:cNvPicPr>
            <a:picLocks noChangeAspect="1"/>
          </p:cNvPicPr>
          <p:nvPr/>
        </p:nvPicPr>
        <p:blipFill>
          <a:blip r:embed="rId3"/>
          <a:srcRect l="751"/>
          <a:stretch>
            <a:fillRect/>
          </a:stretch>
        </p:blipFill>
        <p:spPr>
          <a:xfrm>
            <a:off x="1014095" y="847716"/>
            <a:ext cx="9748630" cy="51793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Sail in ISA Manual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7" name="图片 6" descr="upload_post_object_v2_11158899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77" y="1835534"/>
            <a:ext cx="5535146" cy="2913946"/>
          </a:xfrm>
          <a:prstGeom prst="rect">
            <a:avLst/>
          </a:prstGeom>
        </p:spPr>
      </p:pic>
      <p:pic>
        <p:nvPicPr>
          <p:cNvPr id="11" name="图片 10" descr="upload_post_object_v2_15611778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0" y="1143677"/>
            <a:ext cx="2858843" cy="611517"/>
          </a:xfrm>
          <a:prstGeom prst="rect">
            <a:avLst/>
          </a:prstGeom>
        </p:spPr>
      </p:pic>
      <p:pic>
        <p:nvPicPr>
          <p:cNvPr id="13" name="图片 12" descr="upload_post_object_v2_32192887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311" y="1193224"/>
            <a:ext cx="5149011" cy="4035238"/>
          </a:xfrm>
          <a:prstGeom prst="rect">
            <a:avLst/>
          </a:prstGeom>
          <a:ln w="12700">
            <a:solidFill>
              <a:srgbClr val="AEB5C0">
                <a:alpha val="100000"/>
              </a:srgb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05552e3-aba4-46bf-a867-1dc3c0528c99"/>
  <p:tag name="COMMONDATA" val="eyJoZGlkIjoiY2MxOGY3NTkxZjI4NjVmNTM0NmYyMTM4NGU2Yzg4ZDI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2142</Words>
  <Application>Microsoft Office PowerPoint</Application>
  <PresentationFormat>自定义</PresentationFormat>
  <Paragraphs>128</Paragraphs>
  <Slides>32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方正正大黑简体</vt:lpstr>
      <vt:lpstr>方正正中黑简体</vt:lpstr>
      <vt:lpstr>宋体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libo lin</dc:creator>
  <cp:lastModifiedBy>rdthg t</cp:lastModifiedBy>
  <cp:revision>16</cp:revision>
  <dcterms:created xsi:type="dcterms:W3CDTF">2025-11-11T14:49:28Z</dcterms:created>
  <dcterms:modified xsi:type="dcterms:W3CDTF">2025-12-01T06:23:49Z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48A00E0F2E5543A09EB0CC10D0D4E319</vt:lpwstr>
  </property>
  <property fmtid="{D5CDD505-2E9C-101B-9397-08002B2CF9AE}" pid="3" name="KSOProductBuildVer">
    <vt:lpwstr>2052-12.9.0.23627</vt:lpwstr>
  </property>
</Properties>
</file>